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75" r:id="rId5"/>
    <p:sldId id="274" r:id="rId6"/>
    <p:sldId id="271" r:id="rId7"/>
    <p:sldId id="261" r:id="rId8"/>
    <p:sldId id="262" r:id="rId9"/>
    <p:sldId id="265" r:id="rId10"/>
    <p:sldId id="272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2932" autoAdjust="0"/>
  </p:normalViewPr>
  <p:slideViewPr>
    <p:cSldViewPr snapToGrid="0">
      <p:cViewPr varScale="1">
        <p:scale>
          <a:sx n="102" d="100"/>
          <a:sy n="102" d="100"/>
        </p:scale>
        <p:origin x="9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BD71C-AEC7-4C29-B7C0-3085AA9F7094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7193-8AF6-416D-A371-2FB87BF4A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5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7193-8AF6-416D-A371-2FB87BF4A8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6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87193-8AF6-416D-A371-2FB87BF4A8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0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5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3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4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8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3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393D-BF6C-4121-8DB3-DDEC6142A9A9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6B5E-0E3C-4B86-B937-BFF0A091F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03chel.ru/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ssp@uzag74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vk.com/03che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sp@03che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1761" y="935307"/>
            <a:ext cx="6263054" cy="266953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Государственное автономное учреждение здравоохранения «Станция скорой медицинской помощи»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846" y="1327639"/>
            <a:ext cx="4558811" cy="5205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Фото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медицинского учреждения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383423" y="4369777"/>
            <a:ext cx="6626869" cy="1969476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Адрес: 454136, г. Челябинск, пр. Победы, 287</a:t>
            </a:r>
          </a:p>
          <a:p>
            <a:pPr marL="0" indent="0">
              <a:buNone/>
            </a:pPr>
            <a:r>
              <a:rPr lang="ru-RU" dirty="0"/>
              <a:t>Подстанция Ленинского района: ул. Тухачевского 23 </a:t>
            </a:r>
          </a:p>
          <a:p>
            <a:pPr marL="0" indent="0">
              <a:buNone/>
            </a:pPr>
            <a:r>
              <a:rPr lang="ru-RU" dirty="0"/>
              <a:t>Эл. почта: </a:t>
            </a:r>
            <a:r>
              <a:rPr lang="en-US" dirty="0" err="1">
                <a:hlinkClick r:id="rId2"/>
              </a:rPr>
              <a:t>ssp</a:t>
            </a:r>
            <a:r>
              <a:rPr lang="en-US" dirty="0">
                <a:hlinkClick r:id="rId2"/>
              </a:rPr>
              <a:t>@</a:t>
            </a:r>
            <a:r>
              <a:rPr lang="ru-RU" dirty="0">
                <a:hlinkClick r:id="rId2"/>
              </a:rPr>
              <a:t>03</a:t>
            </a:r>
            <a:r>
              <a:rPr lang="en-US" dirty="0" err="1">
                <a:hlinkClick r:id="rId2"/>
              </a:rPr>
              <a:t>chel</a:t>
            </a:r>
            <a:r>
              <a:rPr lang="ru-RU" dirty="0">
                <a:hlinkClick r:id="rId2"/>
              </a:rPr>
              <a:t>.</a:t>
            </a:r>
            <a:r>
              <a:rPr lang="en-US" dirty="0" err="1">
                <a:hlinkClick r:id="rId2"/>
              </a:rPr>
              <a:t>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Сайт: </a:t>
            </a:r>
            <a:r>
              <a:rPr lang="en-US" dirty="0">
                <a:hlinkClick r:id="rId3"/>
              </a:rPr>
              <a:t>http://www.03chel.ru/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Социальные сети:  </a:t>
            </a:r>
            <a:r>
              <a:rPr lang="en-US" dirty="0"/>
              <a:t>  </a:t>
            </a:r>
            <a:r>
              <a:rPr lang="ru-RU" dirty="0"/>
              <a:t>  </a:t>
            </a:r>
            <a:r>
              <a:rPr lang="en-US" dirty="0">
                <a:hlinkClick r:id="rId4"/>
              </a:rPr>
              <a:t>https://vk.com/03chel</a:t>
            </a:r>
            <a:r>
              <a:rPr lang="ru-RU" dirty="0"/>
              <a:t> </a:t>
            </a:r>
          </a:p>
        </p:txBody>
      </p:sp>
      <p:pic>
        <p:nvPicPr>
          <p:cNvPr id="1026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E717761C-DE5D-4759-95C0-C4E1F2F7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1" y="102188"/>
            <a:ext cx="833120" cy="833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4273" t="15649" r="54519" b="11579"/>
          <a:stretch/>
        </p:blipFill>
        <p:spPr>
          <a:xfrm>
            <a:off x="8027256" y="5860764"/>
            <a:ext cx="406032" cy="403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2385" t="3279" r="7619" b="5737"/>
          <a:stretch/>
        </p:blipFill>
        <p:spPr>
          <a:xfrm>
            <a:off x="327847" y="1030940"/>
            <a:ext cx="4558810" cy="550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903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588236"/>
            <a:ext cx="6811384" cy="5758775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4400" b="1" i="1" dirty="0"/>
              <a:t>Если Вы готовы быть на передовой в борьбе за жизнь и здоровье человека, мы ждем Вас в нашу команду!</a:t>
            </a:r>
            <a:endParaRPr lang="en-US" sz="4400" b="1" i="1" dirty="0"/>
          </a:p>
          <a:p>
            <a:r>
              <a:rPr lang="ru-RU" dirty="0"/>
              <a:t>В настоящее время для работы в ГАУЗ ССМП требуются:</a:t>
            </a:r>
          </a:p>
          <a:p>
            <a:r>
              <a:rPr lang="ru-RU" dirty="0"/>
              <a:t>Врач скорой медицинской помощи</a:t>
            </a:r>
          </a:p>
          <a:p>
            <a:r>
              <a:rPr lang="ru-RU" dirty="0"/>
              <a:t>Врач- педиатр</a:t>
            </a:r>
          </a:p>
          <a:p>
            <a:r>
              <a:rPr lang="ru-RU" dirty="0"/>
              <a:t>Врач-кардиолог</a:t>
            </a:r>
          </a:p>
          <a:p>
            <a:r>
              <a:rPr lang="ru-RU" dirty="0"/>
              <a:t>Врач-психиатр</a:t>
            </a:r>
          </a:p>
          <a:p>
            <a:r>
              <a:rPr lang="ru-RU" dirty="0"/>
              <a:t>Врач-анестезиолог-реаниматолог</a:t>
            </a:r>
          </a:p>
          <a:p>
            <a:r>
              <a:rPr lang="ru-RU" dirty="0"/>
              <a:t>Врач- статистик</a:t>
            </a:r>
          </a:p>
          <a:p>
            <a:r>
              <a:rPr lang="ru-RU" dirty="0"/>
              <a:t>Фельдшеры по специальностям:</a:t>
            </a:r>
          </a:p>
          <a:p>
            <a:r>
              <a:rPr lang="ru-RU" dirty="0"/>
              <a:t>«Скорая и неотложная помощь»</a:t>
            </a:r>
          </a:p>
          <a:p>
            <a:r>
              <a:rPr lang="ru-RU" dirty="0"/>
              <a:t>«Лечебное дело» с последующим обучением на бюджетной основе по специальности «Скорая и неотложная помощь»</a:t>
            </a:r>
          </a:p>
          <a:p>
            <a:r>
              <a:rPr lang="ru-RU" dirty="0"/>
              <a:t>Фельдшер по приему вызовов и передаче их выездной бригаде</a:t>
            </a:r>
          </a:p>
          <a:p>
            <a:r>
              <a:rPr lang="ru-RU" dirty="0"/>
              <a:t>Медсестра по приему вызовов и передаче их выездной бригаде</a:t>
            </a:r>
          </a:p>
          <a:p>
            <a:r>
              <a:rPr lang="ru-RU" dirty="0"/>
              <a:t>Медицинская сестра-</a:t>
            </a:r>
            <a:r>
              <a:rPr lang="ru-RU" dirty="0" err="1"/>
              <a:t>анестезистка</a:t>
            </a:r>
            <a:endParaRPr lang="ru-RU" dirty="0"/>
          </a:p>
          <a:p>
            <a:r>
              <a:rPr lang="ru-RU" dirty="0"/>
              <a:t>Медицинская сестра</a:t>
            </a:r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sz="2400" b="1" i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969624" y="931316"/>
            <a:ext cx="3899648" cy="46716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Контакты руководителя/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специалиста отдела кадров </a:t>
            </a:r>
          </a:p>
          <a:p>
            <a:pPr marL="0" indent="0">
              <a:buNone/>
            </a:pPr>
            <a:r>
              <a:rPr lang="ru-RU" dirty="0"/>
              <a:t>Тел.: (351) 724-55-22 / (351) 724-04-89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Эл.почта</a:t>
            </a:r>
            <a:r>
              <a:rPr lang="ru-RU" b="1" dirty="0"/>
              <a:t>: </a:t>
            </a:r>
            <a:r>
              <a:rPr lang="en-US" b="1" dirty="0">
                <a:hlinkClick r:id="rId2"/>
              </a:rPr>
              <a:t>ssp@03chel.ru</a:t>
            </a:r>
            <a:r>
              <a:rPr lang="ru-RU" b="1" dirty="0">
                <a:hlinkClick r:id="rId2"/>
              </a:rPr>
              <a:t>/</a:t>
            </a:r>
            <a:endParaRPr lang="ru-RU" b="1" dirty="0"/>
          </a:p>
          <a:p>
            <a:pPr marL="0" indent="0">
              <a:buNone/>
            </a:pPr>
            <a:r>
              <a:rPr lang="en-US" b="1" dirty="0"/>
              <a:t>sspkadr@mail.ru</a:t>
            </a:r>
            <a:endParaRPr lang="ru-RU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pic>
        <p:nvPicPr>
          <p:cNvPr id="11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BD2A0453-41F8-4245-9860-8FF6D2CC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02187"/>
            <a:ext cx="83522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2821" y="391013"/>
            <a:ext cx="6714049" cy="3908425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7000" dirty="0"/>
              <a:t>     </a:t>
            </a:r>
            <a:r>
              <a:rPr lang="ru-RU" sz="7000" b="1" dirty="0"/>
              <a:t>Васильев Александр Александрович </a:t>
            </a:r>
            <a:r>
              <a:rPr lang="ru-RU" sz="7000" dirty="0"/>
              <a:t>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000" dirty="0"/>
              <a:t>главный врач Государственного автономного учреждения здравоохранения «Станция скорой медицинской помощи» города Челябинска с 2013 года и по настоящее время.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000" dirty="0"/>
              <a:t>     Является главным внештатным специалистом по скорой медицинской помощи Министерства здравоохранения Челябинской области.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000" dirty="0"/>
              <a:t>     Врач высшей квалификационной категории.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87168" y="2839915"/>
            <a:ext cx="3769369" cy="7210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/>
              <a:t>Главный врач ГАУЗ ССМП</a:t>
            </a:r>
          </a:p>
          <a:p>
            <a:pPr marL="0" indent="0" algn="ctr">
              <a:buNone/>
            </a:pPr>
            <a:r>
              <a:rPr lang="ru-RU" sz="1600" dirty="0"/>
              <a:t>Васильев Александр Александрович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5385" y="6119446"/>
            <a:ext cx="3769369" cy="7115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Заместитель главного врача по кадрам </a:t>
            </a:r>
          </a:p>
          <a:p>
            <a:pPr marL="0" indent="0" algn="ctr">
              <a:buNone/>
            </a:pPr>
            <a:r>
              <a:rPr lang="ru-RU" sz="3200" dirty="0"/>
              <a:t>Лившиц Ольга Альбертовна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02821" y="4560153"/>
            <a:ext cx="6714050" cy="22799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Контакты руководителя/специалиста отдела кадров </a:t>
            </a:r>
          </a:p>
          <a:p>
            <a:pPr marL="0" indent="0">
              <a:buNone/>
            </a:pPr>
            <a:r>
              <a:rPr lang="ru-RU" dirty="0"/>
              <a:t>Тел.: (351) 724-</a:t>
            </a:r>
            <a:r>
              <a:rPr lang="en-US" dirty="0"/>
              <a:t>55</a:t>
            </a:r>
            <a:r>
              <a:rPr lang="ru-RU" dirty="0"/>
              <a:t>-</a:t>
            </a:r>
            <a:r>
              <a:rPr lang="en-US" dirty="0"/>
              <a:t>22</a:t>
            </a:r>
            <a:r>
              <a:rPr lang="ru-RU" dirty="0"/>
              <a:t> / (351) 724-04-89</a:t>
            </a:r>
          </a:p>
          <a:p>
            <a:pPr marL="0" indent="0">
              <a:buNone/>
            </a:pPr>
            <a:r>
              <a:rPr lang="ru-RU" dirty="0"/>
              <a:t>Эл. почта:</a:t>
            </a:r>
            <a:r>
              <a:rPr lang="en-US" dirty="0"/>
              <a:t> ssp@03chel.ru</a:t>
            </a:r>
            <a:r>
              <a:rPr lang="ru-RU" dirty="0"/>
              <a:t>/</a:t>
            </a:r>
            <a:r>
              <a:rPr lang="en-US" dirty="0"/>
              <a:t>sspkadr@mail.ru</a:t>
            </a:r>
            <a:endParaRPr lang="ru-RU" dirty="0"/>
          </a:p>
        </p:txBody>
      </p:sp>
      <p:pic>
        <p:nvPicPr>
          <p:cNvPr id="11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BD2A0453-41F8-4245-9860-8FF6D2CC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r="1896" b="18940"/>
          <a:stretch/>
        </p:blipFill>
        <p:spPr>
          <a:xfrm>
            <a:off x="1195754" y="3727938"/>
            <a:ext cx="1923964" cy="2335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34" t="5045" r="5284" b="9734"/>
          <a:stretch/>
        </p:blipFill>
        <p:spPr>
          <a:xfrm>
            <a:off x="1107831" y="193431"/>
            <a:ext cx="2118946" cy="2563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16" y="102187"/>
            <a:ext cx="835224" cy="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8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69" y="199902"/>
            <a:ext cx="9652782" cy="11283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/>
              <a:t>Город Челябинск Челябинской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5915" y="1611069"/>
            <a:ext cx="6708531" cy="4921616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Челябинск расположен почти в центре материка Евразия, к востоку от Уральского хребта, на 200 км южнее Екатеринбурга.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Население г. Челябинска - 1 187 960 человек.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Климат города умеренный, по общим характеристикам относится к умеренному континентальному.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Культурно-спортивные объекты: Челябинский государственный академический театр оперы и балета им. М. И. Глинки, Челябинский государственный академический театр драмы имени Наума Орлова; Челябинский государственный драматический «Молодёжный театр», Челябинский государственный театр кукол им. В. </a:t>
            </a:r>
            <a:r>
              <a:rPr lang="ru-RU" dirty="0" err="1"/>
              <a:t>Вольховского</a:t>
            </a:r>
            <a:r>
              <a:rPr lang="ru-RU" dirty="0"/>
              <a:t>, Челябинский государственный драматический «Камерный театр», Челябинский драматический театр «Манекен», Челябинский драматический театр «НХТ», концертный зал им. С.С. Прокофьева, Центр историко-культурного наследия </a:t>
            </a:r>
            <a:r>
              <a:rPr lang="ru-RU" dirty="0" err="1"/>
              <a:t>г.Челябинска</a:t>
            </a:r>
            <a:r>
              <a:rPr lang="ru-RU" dirty="0"/>
              <a:t>, Государственный исторический музей Южного Урала, Легкоатлетический комплекс им. </a:t>
            </a:r>
            <a:r>
              <a:rPr lang="ru-RU" dirty="0" err="1"/>
              <a:t>Е.Елесиной</a:t>
            </a:r>
            <a:r>
              <a:rPr lang="ru-RU" dirty="0"/>
              <a:t>, Ледовый дворец «Уральская молния», Ледовая арена «Трактор».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Ключевые места досуга и общественные пространства: ЦПКиО им. </a:t>
            </a:r>
            <a:r>
              <a:rPr lang="ru-RU" dirty="0" err="1"/>
              <a:t>Ю.А.Гагарина</a:t>
            </a:r>
            <a:r>
              <a:rPr lang="ru-RU" dirty="0"/>
              <a:t>, городской сад им. А.С. Пушкина, набережная реки Миасс, </a:t>
            </a:r>
            <a:r>
              <a:rPr lang="ru-RU" dirty="0" err="1"/>
              <a:t>Кировка</a:t>
            </a:r>
            <a:r>
              <a:rPr lang="ru-RU" dirty="0"/>
              <a:t> - главная прогулочная улица.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846" y="1611069"/>
            <a:ext cx="4558811" cy="4921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Субъект РФ и МО, представленные на карте</a:t>
            </a:r>
          </a:p>
        </p:txBody>
      </p:sp>
      <p:pic>
        <p:nvPicPr>
          <p:cNvPr id="8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CB02ECA8-2540-4F78-8206-9A04DF2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6" y="102187"/>
            <a:ext cx="835224" cy="829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6781" r="4601"/>
          <a:stretch/>
        </p:blipFill>
        <p:spPr>
          <a:xfrm>
            <a:off x="327845" y="1607077"/>
            <a:ext cx="4631017" cy="49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5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100190"/>
            <a:ext cx="10349548" cy="9078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Структура ГАУЗ ССМП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839788" y="1227744"/>
            <a:ext cx="10515600" cy="757377"/>
          </a:xfrm>
        </p:spPr>
        <p:txBody>
          <a:bodyPr>
            <a:noAutofit/>
          </a:bodyPr>
          <a:lstStyle/>
          <a:p>
            <a:r>
              <a:rPr lang="ru-RU" sz="2000" dirty="0"/>
              <a:t>Станция скорой медицинской помощи, оказывает скорую, в том числе скорую специализированную медицинскую помощь населению г. Челябинска, а также другим гражданам, находящимся на территории г. Челябинска.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2487" y="2070848"/>
            <a:ext cx="5545088" cy="4607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Включает 8 районных подстанций СМП: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Калининского района: пр. Победы, 287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Курчатовского района: ул.Чичерина,10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Металлургического района: ул.32-ой годовщины Октября, 31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Центрального района: Свердловский проспект, 53-а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</a:t>
            </a:r>
            <a:r>
              <a:rPr lang="ru-RU" sz="1600" dirty="0" err="1"/>
              <a:t>Тракторозаводского</a:t>
            </a:r>
            <a:r>
              <a:rPr lang="ru-RU" sz="1600" dirty="0"/>
              <a:t> района: ул. </a:t>
            </a:r>
            <a:r>
              <a:rPr lang="ru-RU" sz="1600" dirty="0" err="1"/>
              <a:t>Котина</a:t>
            </a:r>
            <a:r>
              <a:rPr lang="ru-RU" sz="1600" dirty="0"/>
              <a:t>, 58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Ленинского района: ул. Тухачевского, 23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Советского Района: ул. Блюхера, 11-д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подстанция СМП в поселке </a:t>
            </a:r>
            <a:r>
              <a:rPr lang="ru-RU" sz="1600" dirty="0" err="1"/>
              <a:t>Новосинеглазово</a:t>
            </a:r>
            <a:r>
              <a:rPr lang="ru-RU" sz="1600" dirty="0"/>
              <a:t>: ул. Лермонтова, 11 </a:t>
            </a:r>
          </a:p>
          <a:p>
            <a:pPr marL="0" indent="0">
              <a:buNone/>
            </a:pPr>
            <a:r>
              <a:rPr lang="ru-RU" sz="1800" dirty="0"/>
              <a:t>а также оперативный, организационно-методический отделы и вспомогательные службы.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355975" y="2070848"/>
            <a:ext cx="5683625" cy="4607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На станции круглосуточно работают врачебные </a:t>
            </a:r>
            <a:r>
              <a:rPr lang="ru-RU" sz="1800" dirty="0" err="1"/>
              <a:t>общепрофильные</a:t>
            </a:r>
            <a:r>
              <a:rPr lang="ru-RU" sz="1800" dirty="0"/>
              <a:t>, фельдшерские </a:t>
            </a:r>
            <a:r>
              <a:rPr lang="ru-RU" sz="1800" dirty="0" err="1"/>
              <a:t>общепрофильные</a:t>
            </a:r>
            <a:r>
              <a:rPr lang="ru-RU" sz="1800" dirty="0"/>
              <a:t>, специализированные (педиатрические, реанимационные, в том числе детская реанимационная, психиатрические, экстренные консультативные кардиологические и неврологические) бригады скорой медицинской помощи.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Кадровый состав:</a:t>
            </a:r>
          </a:p>
          <a:p>
            <a:pPr>
              <a:lnSpc>
                <a:spcPct val="70000"/>
              </a:lnSpc>
            </a:pPr>
            <a:r>
              <a:rPr lang="ru-RU" sz="1800" dirty="0"/>
              <a:t>Средний медицинский персонал - </a:t>
            </a:r>
            <a:r>
              <a:rPr lang="en-US" sz="1800" dirty="0"/>
              <a:t>69</a:t>
            </a:r>
            <a:r>
              <a:rPr lang="ru-RU" sz="1800" dirty="0"/>
              <a:t>6 чел.</a:t>
            </a:r>
          </a:p>
          <a:p>
            <a:pPr>
              <a:lnSpc>
                <a:spcPct val="70000"/>
              </a:lnSpc>
            </a:pPr>
            <a:r>
              <a:rPr lang="ru-RU" sz="1800" dirty="0"/>
              <a:t>Врачи - </a:t>
            </a:r>
            <a:r>
              <a:rPr lang="en-US" sz="1800" dirty="0"/>
              <a:t>1</a:t>
            </a:r>
            <a:r>
              <a:rPr lang="ru-RU" sz="1800" dirty="0"/>
              <a:t>54 чел.</a:t>
            </a:r>
          </a:p>
          <a:p>
            <a:pPr marL="0" indent="0">
              <a:lnSpc>
                <a:spcPct val="70000"/>
              </a:lnSpc>
              <a:buNone/>
            </a:pPr>
            <a:endParaRPr lang="ru-RU" sz="1800" dirty="0"/>
          </a:p>
          <a:p>
            <a:pPr marL="0" indent="0">
              <a:lnSpc>
                <a:spcPct val="70000"/>
              </a:lnSpc>
              <a:buNone/>
            </a:pPr>
            <a:r>
              <a:rPr lang="ru-RU" sz="1800" dirty="0"/>
              <a:t>Средняя зарплата по организации:</a:t>
            </a:r>
          </a:p>
          <a:p>
            <a:pPr>
              <a:lnSpc>
                <a:spcPct val="70000"/>
              </a:lnSpc>
            </a:pPr>
            <a:r>
              <a:rPr lang="ru-RU" sz="1800" dirty="0"/>
              <a:t>Врачи: 147 665 руб.</a:t>
            </a:r>
          </a:p>
          <a:p>
            <a:pPr>
              <a:lnSpc>
                <a:spcPct val="70000"/>
              </a:lnSpc>
            </a:pPr>
            <a:r>
              <a:rPr lang="ru-RU" sz="1800" dirty="0"/>
              <a:t>Средний медицинский персонал: 84 030</a:t>
            </a:r>
            <a:r>
              <a:rPr lang="en-US" sz="1800" dirty="0"/>
              <a:t> </a:t>
            </a:r>
            <a:r>
              <a:rPr lang="ru-RU" sz="1800" dirty="0"/>
              <a:t>руб.</a:t>
            </a:r>
          </a:p>
        </p:txBody>
      </p:sp>
      <p:pic>
        <p:nvPicPr>
          <p:cNvPr id="8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E0A76892-0336-4300-B3EF-16B9A7A75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6" y="102186"/>
            <a:ext cx="835224" cy="8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458" y="104775"/>
            <a:ext cx="10780059" cy="18674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Скорая медицинская помощь оказывается при заболеваниях, несчастных случаях, травмах, отравлениях и других состояниях, требующих срочного медицинского вмешательства.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1064" y="3035044"/>
            <a:ext cx="5157787" cy="654423"/>
          </a:xfrm>
        </p:spPr>
        <p:txBody>
          <a:bodyPr>
            <a:normAutofit/>
          </a:bodyPr>
          <a:lstStyle/>
          <a:p>
            <a:r>
              <a:rPr lang="ru-RU" dirty="0"/>
              <a:t>в следующих условиях: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7" y="3693459"/>
            <a:ext cx="5157787" cy="238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- вне медицинской организации - по месту вызова бригады скорой медицинской помощи, а также в автомобиле скорой медицинской помощи при медицинской эвакуации;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- амбулаторно (на подстанциях скорой медицинской помощи);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90923" y="3039037"/>
            <a:ext cx="5183188" cy="654422"/>
          </a:xfrm>
        </p:spPr>
        <p:txBody>
          <a:bodyPr>
            <a:normAutofit/>
          </a:bodyPr>
          <a:lstStyle/>
          <a:p>
            <a:r>
              <a:rPr lang="ru-RU" dirty="0"/>
              <a:t>в следующих формах: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3693459"/>
            <a:ext cx="5183188" cy="2698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- экстренной - при внезапных острых заболеваниях, состояниях, обострении хронических заболеваний, представляющих угрозу жизни пациента;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- неотложной - при внезапных острых заболеваниях, состояниях, обострении хронических заболеваний без явных признаков угрозы жизни пациента.</a:t>
            </a:r>
          </a:p>
        </p:txBody>
      </p:sp>
      <p:pic>
        <p:nvPicPr>
          <p:cNvPr id="9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845E3E5C-BC6D-4A38-B0BD-41CBD31A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102187"/>
            <a:ext cx="835224" cy="8291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05840" y="2230780"/>
            <a:ext cx="10328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ГАУЗ ССМП скорая, в том числе скорая специализированная, медицинская помощь оказывается </a:t>
            </a:r>
          </a:p>
        </p:txBody>
      </p:sp>
    </p:spTree>
    <p:extLst>
      <p:ext uri="{BB962C8B-B14F-4D97-AF65-F5344CB8AC3E}">
        <p14:creationId xmlns:p14="http://schemas.microsoft.com/office/powerpoint/2010/main" val="419760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12" y="157479"/>
            <a:ext cx="10739372" cy="97088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Материально-техническая база медицинской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185" y="1257302"/>
            <a:ext cx="11599599" cy="271406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dirty="0"/>
              <a:t>	100 % транспортного парка станции составляют санитарные автомобили класса «В» и «С»: Форд Транзит, Газель </a:t>
            </a:r>
            <a:r>
              <a:rPr lang="ru-RU" sz="2200" dirty="0" err="1"/>
              <a:t>Некст</a:t>
            </a:r>
            <a:r>
              <a:rPr lang="ru-RU" sz="2200" dirty="0"/>
              <a:t>. Все машины укомплектованы современным лечебно-диагностическим оборудованием.</a:t>
            </a:r>
          </a:p>
          <a:p>
            <a:pPr marL="0" indent="0" algn="just">
              <a:buNone/>
            </a:pPr>
            <a:r>
              <a:rPr lang="ru-RU" sz="2200" dirty="0"/>
              <a:t>	На вооружении мобильных бригад: аппараты для проведения механического непрямого массажа сердца </a:t>
            </a:r>
            <a:r>
              <a:rPr lang="en-US" sz="2200" dirty="0"/>
              <a:t>Lucas-2</a:t>
            </a:r>
            <a:r>
              <a:rPr lang="ru-RU" sz="2200" dirty="0"/>
              <a:t>, </a:t>
            </a:r>
            <a:r>
              <a:rPr lang="en-US" sz="2200" dirty="0"/>
              <a:t>Lucas-3, </a:t>
            </a:r>
            <a:r>
              <a:rPr lang="en-US" sz="2200" dirty="0" err="1"/>
              <a:t>Corpuls</a:t>
            </a:r>
            <a:r>
              <a:rPr lang="en-US" sz="2200" dirty="0"/>
              <a:t> CPR,</a:t>
            </a:r>
            <a:r>
              <a:rPr lang="ru-RU" sz="2200" dirty="0"/>
              <a:t> Арка, современные дефибрилляторы, работающие в ручном, автоматическом и полуавтоматическом режимах, системы для установки внутрикостного доступа, системы </a:t>
            </a:r>
            <a:r>
              <a:rPr lang="ru-RU" sz="2200" dirty="0" err="1"/>
              <a:t>видеоларингоскопии</a:t>
            </a:r>
            <a:r>
              <a:rPr lang="ru-RU" sz="2200" dirty="0"/>
              <a:t>, компрессионные бандаж-повязки для остановки кровотечений, ультрафиолетовые сканеры для катетеризации периферических вен, препараты для проведения системного тромболизиса, тест-системы для определения маркеров повреждения миокарда, уровня глюкозы, кетоновых тел.</a:t>
            </a:r>
          </a:p>
          <a:p>
            <a:pPr marL="0" indent="0">
              <a:buNone/>
            </a:pPr>
            <a:r>
              <a:rPr lang="ru-RU" sz="2200" dirty="0"/>
              <a:t>	На оснащении имеются рации, планшеты, приложения, обеспечивающие доступ в подъезды, «тревожная кнопка» для вызова </a:t>
            </a:r>
            <a:r>
              <a:rPr lang="ru-RU" sz="2200" dirty="0" err="1"/>
              <a:t>Росгвардии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845E3E5C-BC6D-4A38-B0BD-41CBD31A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6" y="102187"/>
            <a:ext cx="835224" cy="831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574" t="5888" r="4596" b="9789"/>
          <a:stretch/>
        </p:blipFill>
        <p:spPr>
          <a:xfrm>
            <a:off x="70142" y="4100061"/>
            <a:ext cx="2456329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9408" t="6269" r="5953" b="5744"/>
          <a:stretch/>
        </p:blipFill>
        <p:spPr>
          <a:xfrm>
            <a:off x="7676507" y="4100061"/>
            <a:ext cx="2175705" cy="268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6658" t="8754" r="5920" b="11406"/>
          <a:stretch/>
        </p:blipFill>
        <p:spPr>
          <a:xfrm>
            <a:off x="98769" y="5600842"/>
            <a:ext cx="2148643" cy="118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7235" t="6680" r="5913" b="7673"/>
          <a:stretch/>
        </p:blipFill>
        <p:spPr>
          <a:xfrm>
            <a:off x="2585973" y="4099821"/>
            <a:ext cx="1914117" cy="137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11429" t="5708" r="8588" b="7927"/>
          <a:stretch/>
        </p:blipFill>
        <p:spPr>
          <a:xfrm>
            <a:off x="4577981" y="4100062"/>
            <a:ext cx="1628069" cy="268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l="8854" t="6858" r="6019" b="10323"/>
          <a:stretch/>
        </p:blipFill>
        <p:spPr>
          <a:xfrm>
            <a:off x="9935995" y="4099821"/>
            <a:ext cx="2139117" cy="14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/>
          <a:srcRect l="7501" t="7919" r="5352" b="12015"/>
          <a:stretch/>
        </p:blipFill>
        <p:spPr>
          <a:xfrm>
            <a:off x="2591300" y="5510114"/>
            <a:ext cx="1914117" cy="129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/>
          <a:srcRect l="5794" t="4500" r="5464" b="11255"/>
          <a:stretch/>
        </p:blipFill>
        <p:spPr>
          <a:xfrm>
            <a:off x="9935996" y="5577773"/>
            <a:ext cx="2139117" cy="121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b="11740"/>
          <a:stretch/>
        </p:blipFill>
        <p:spPr>
          <a:xfrm rot="5400000">
            <a:off x="5596871" y="4776599"/>
            <a:ext cx="2688815" cy="133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33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69" y="157480"/>
            <a:ext cx="9657080" cy="81340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Коллектив ГАУЗ ССМП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0" y="1367229"/>
            <a:ext cx="5794342" cy="317844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- это более тысячи врачей, фельдшеров, медицинских сестер, диспетчеров, техников, консультантов и координаторов. Это коллектив единомышленников и профессионалов, которые готовы по первому требованию прийти на помощь.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D7DD8C1-ECEC-472F-A46E-140332B8E3DF}"/>
              </a:ext>
            </a:extLst>
          </p:cNvPr>
          <p:cNvSpPr txBox="1">
            <a:spLocks/>
          </p:cNvSpPr>
          <p:nvPr/>
        </p:nvSpPr>
        <p:spPr>
          <a:xfrm>
            <a:off x="75414" y="4666269"/>
            <a:ext cx="12028602" cy="21116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Действующая в ГАУЗ ССМП система наставничества помогает новым сотрудникам преодолевать неуверенность в себе, боязнь провалов из-за недостаточной ориентации в рабочей ситуации, помогает в кратчайшие сроки освоить специфику работы учреждения и почувствовать себя членами коллектива.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В первые дни работы руководитель подразделения, или по его поручению старший фельдшер знакомят нового сотрудника со структурой учреждения, с организационными взаимосвязями между подразделениями, с историей Станции.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В первые недели своей работы сотрудник работает в бригаде с опытными и уважаемыми специалистами. Руководитель подразделения пристально отслеживает результаты работы молодого специалиста, проводит необходимый анализ с выявлением и обобщением недостающих знаний и умений. С молодым специалистом регулярно проводится разбор результатов его работы.</a:t>
            </a:r>
          </a:p>
        </p:txBody>
      </p:sp>
      <p:pic>
        <p:nvPicPr>
          <p:cNvPr id="8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6B529F7C-BA45-41D5-970C-EBD270AC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2" y="1367230"/>
            <a:ext cx="4845377" cy="3178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16" y="102187"/>
            <a:ext cx="83522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2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69" y="204835"/>
            <a:ext cx="9789160" cy="7632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/>
              <a:t>Наши конкурентные преимущества: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20" y="1308848"/>
            <a:ext cx="10571480" cy="529814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Гарантированная заработная плата, включающая доплаты молодым специалистам, за работу в ночное время, за работу с вредными условиями труда, за наличие квалификационной категории, за выслугу лет, за качество работ; премиальные выплаты по итогам работы за год, к профессиональному празднику.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Гибкий график работы - смены по 12 и 24 часа, дневные и ночные.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Возможность при необходимости совмещать работу и учёбу.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Длительный отпуск.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Тренировка быстроты и собранности.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Возможность спасать людей.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Отличная школа для любого медицинского работника. После скорой вы сможете работать в любом медицинском учреждении без страха и опасений. Вы будете приучены быстро и четко действовать в любой ситуации.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 Меньше бумажной работы. </a:t>
            </a:r>
          </a:p>
        </p:txBody>
      </p:sp>
      <p:pic>
        <p:nvPicPr>
          <p:cNvPr id="6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378ECA2B-25EB-46E7-B23D-B7EE937C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9" y="58225"/>
            <a:ext cx="883531" cy="8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309" y="144037"/>
            <a:ext cx="9842892" cy="11283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/>
              <a:t>Предоставление дополнительных социальных гарантий работнику от медицинской организации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920" y="1825624"/>
            <a:ext cx="10723880" cy="48530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i="1" dirty="0"/>
              <a:t> </a:t>
            </a:r>
            <a:r>
              <a:rPr lang="ru-RU" i="1" dirty="0"/>
              <a:t>Повышение квалификации за счет медицинской организации.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 Молодым специалистам предоставляются выплаты стимулирующего характера в размере 10 % от должностного оклада в течение первого года работы, в размере 5 % от должностного оклада в течение второго и третьего годов работы.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 В индивидуальном порядке рассматривается вопрос о предоставлении служебного жилья молодым специалистам, принятым на должности, по которым имеется большая неукомплектованность. </a:t>
            </a:r>
          </a:p>
        </p:txBody>
      </p:sp>
      <p:pic>
        <p:nvPicPr>
          <p:cNvPr id="6" name="Picture 2" descr="https://phonoteka.org/uploads/posts/2021-05/1620139750_1-phonoteka_org-p-pustoi-prozrachnii-fon-2.png">
            <a:extLst>
              <a:ext uri="{FF2B5EF4-FFF2-40B4-BE49-F238E27FC236}">
                <a16:creationId xmlns:a16="http://schemas.microsoft.com/office/drawing/2014/main" id="{B0C4633E-D926-4773-97CA-8400079F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02187"/>
            <a:ext cx="83312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6" y="102186"/>
            <a:ext cx="869290" cy="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05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1293</Words>
  <Application>Microsoft Office PowerPoint</Application>
  <PresentationFormat>Широкоэкранный</PresentationFormat>
  <Paragraphs>99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Государственное автономное учреждение здравоохранения «Станция скорой медицинской помощи»</vt:lpstr>
      <vt:lpstr>Презентация PowerPoint</vt:lpstr>
      <vt:lpstr>Город Челябинск Челябинской области</vt:lpstr>
      <vt:lpstr>Структура ГАУЗ ССМП</vt:lpstr>
      <vt:lpstr>Скорая медицинская помощь оказывается при заболеваниях, несчастных случаях, травмах, отравлениях и других состояниях, требующих срочного медицинского вмешательства.</vt:lpstr>
      <vt:lpstr>Материально-техническая база медицинской организации</vt:lpstr>
      <vt:lpstr>Коллектив ГАУЗ ССМП</vt:lpstr>
      <vt:lpstr>Наши конкурентные преимущества:</vt:lpstr>
      <vt:lpstr>Предоставление дополнительных социальных гарантий работнику от медицинской организации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для публикаций возможных мест трудоустройства выпускников медицинскими организациями Российской Федерации</dc:title>
  <dc:creator>Гринько Антон Дмитриевич</dc:creator>
  <cp:lastModifiedBy>Asus</cp:lastModifiedBy>
  <cp:revision>121</cp:revision>
  <cp:lastPrinted>2021-11-29T10:12:17Z</cp:lastPrinted>
  <dcterms:created xsi:type="dcterms:W3CDTF">2021-10-21T04:56:49Z</dcterms:created>
  <dcterms:modified xsi:type="dcterms:W3CDTF">2026-02-26T11:07:02Z</dcterms:modified>
</cp:coreProperties>
</file>